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Dream Avenue" panose="02000503000000020004" pitchFamily="2" charset="77"/>
      <p:regular r:id="rId17"/>
    </p:embeddedFont>
    <p:embeddedFont>
      <p:font typeface="Merriweather" pitchFamily="2" charset="77"/>
      <p:regular r:id="rId18"/>
      <p:bold r:id="rId19"/>
      <p:italic r:id="rId20"/>
      <p:boldItalic r:id="rId21"/>
    </p:embeddedFont>
    <p:embeddedFont>
      <p:font typeface="Merriweather Bold" pitchFamily="2" charset="77"/>
      <p:regular r:id="rId22"/>
      <p:bold r:id="rId23"/>
    </p:embeddedFont>
    <p:embeddedFont>
      <p:font typeface="TAN Pearl" pitchFamily="2" charset="77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5809" autoAdjust="0"/>
  </p:normalViewPr>
  <p:slideViewPr>
    <p:cSldViewPr>
      <p:cViewPr>
        <p:scale>
          <a:sx n="88" d="100"/>
          <a:sy n="88" d="100"/>
        </p:scale>
        <p:origin x="-5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CF5D8-A302-7F43-ACB5-A53B161ADF67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9D6AB-C912-A145-8D43-2AE6C744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9D6AB-C912-A145-8D43-2AE6C744C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8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9D6AB-C912-A145-8D43-2AE6C744CB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svg"/><Relationship Id="rId7" Type="http://schemas.openxmlformats.org/officeDocument/2006/relationships/image" Target="../media/image3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7281" y="0"/>
            <a:ext cx="3088591" cy="10287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93180" y="269813"/>
            <a:ext cx="13398227" cy="10193225"/>
            <a:chOff x="0" y="0"/>
            <a:chExt cx="8289840" cy="6306820"/>
          </a:xfrm>
        </p:grpSpPr>
        <p:sp>
          <p:nvSpPr>
            <p:cNvPr id="6" name="Freeform 6"/>
            <p:cNvSpPr/>
            <p:nvPr/>
          </p:nvSpPr>
          <p:spPr>
            <a:xfrm>
              <a:off x="0" y="-109220"/>
              <a:ext cx="8289841" cy="6416040"/>
            </a:xfrm>
            <a:custGeom>
              <a:avLst/>
              <a:gdLst/>
              <a:ahLst/>
              <a:cxnLst/>
              <a:rect l="l" t="t" r="r" b="b"/>
              <a:pathLst>
                <a:path w="8289841" h="6416040">
                  <a:moveTo>
                    <a:pt x="5310250" y="2145030"/>
                  </a:moveTo>
                  <a:lnTo>
                    <a:pt x="8289841" y="1197610"/>
                  </a:lnTo>
                  <a:lnTo>
                    <a:pt x="8289841" y="2886710"/>
                  </a:lnTo>
                  <a:lnTo>
                    <a:pt x="6558753" y="3754120"/>
                  </a:lnTo>
                  <a:cubicBezTo>
                    <a:pt x="7119940" y="3728720"/>
                    <a:pt x="7681127" y="3740150"/>
                    <a:pt x="8238657" y="3787140"/>
                  </a:cubicBezTo>
                  <a:lnTo>
                    <a:pt x="8039409" y="5309870"/>
                  </a:lnTo>
                  <a:cubicBezTo>
                    <a:pt x="5642940" y="5110480"/>
                    <a:pt x="1253986" y="6416040"/>
                    <a:pt x="1253986" y="6416040"/>
                  </a:cubicBezTo>
                  <a:lnTo>
                    <a:pt x="1253986" y="5125720"/>
                  </a:lnTo>
                  <a:lnTo>
                    <a:pt x="1199147" y="5143500"/>
                  </a:lnTo>
                  <a:cubicBezTo>
                    <a:pt x="775059" y="5278120"/>
                    <a:pt x="272367" y="5148580"/>
                    <a:pt x="78602" y="4852670"/>
                  </a:cubicBezTo>
                  <a:cubicBezTo>
                    <a:pt x="25592" y="4776470"/>
                    <a:pt x="0" y="4692650"/>
                    <a:pt x="0" y="4607560"/>
                  </a:cubicBezTo>
                  <a:cubicBezTo>
                    <a:pt x="0" y="4114800"/>
                    <a:pt x="297959" y="3644900"/>
                    <a:pt x="820758" y="3310890"/>
                  </a:cubicBezTo>
                  <a:lnTo>
                    <a:pt x="2420231" y="2293620"/>
                  </a:lnTo>
                  <a:cubicBezTo>
                    <a:pt x="1626893" y="2419350"/>
                    <a:pt x="811618" y="2466340"/>
                    <a:pt x="0" y="2437130"/>
                  </a:cubicBezTo>
                  <a:lnTo>
                    <a:pt x="0" y="1084580"/>
                  </a:lnTo>
                  <a:cubicBezTo>
                    <a:pt x="1809690" y="1145540"/>
                    <a:pt x="3489593" y="811530"/>
                    <a:pt x="5079926" y="203200"/>
                  </a:cubicBezTo>
                  <a:cubicBezTo>
                    <a:pt x="5608209" y="0"/>
                    <a:pt x="6273590" y="133350"/>
                    <a:pt x="6566066" y="500380"/>
                  </a:cubicBezTo>
                  <a:cubicBezTo>
                    <a:pt x="6655636" y="613410"/>
                    <a:pt x="6703163" y="739140"/>
                    <a:pt x="6703163" y="867410"/>
                  </a:cubicBezTo>
                  <a:lnTo>
                    <a:pt x="6703163" y="923290"/>
                  </a:lnTo>
                  <a:cubicBezTo>
                    <a:pt x="6703163" y="1136650"/>
                    <a:pt x="6575206" y="1339850"/>
                    <a:pt x="6348537" y="1483360"/>
                  </a:cubicBezTo>
                  <a:cubicBezTo>
                    <a:pt x="5933588" y="1747520"/>
                    <a:pt x="5310250" y="2145030"/>
                    <a:pt x="5310250" y="2145030"/>
                  </a:cubicBezTo>
                  <a:close/>
                </a:path>
              </a:pathLst>
            </a:custGeom>
            <a:solidFill>
              <a:srgbClr val="DFD3C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-3725255" y="7105272"/>
            <a:ext cx="7450509" cy="7450509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706625" y="-4304799"/>
            <a:ext cx="7450509" cy="7450509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977633" y="3106939"/>
            <a:ext cx="9629322" cy="4360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8"/>
              </a:lnSpc>
            </a:pPr>
            <a:r>
              <a:rPr lang="en-US" sz="10498" spc="346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HOLISTIC COLLEGE ADMISSIONS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452640"/>
            <a:ext cx="18288000" cy="12385401"/>
            <a:chOff x="0" y="0"/>
            <a:chExt cx="5039628" cy="3129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9628" cy="3129040"/>
            </a:xfrm>
            <a:custGeom>
              <a:avLst/>
              <a:gdLst/>
              <a:ahLst/>
              <a:cxnLst/>
              <a:rect l="l" t="t" r="r" b="b"/>
              <a:pathLst>
                <a:path w="5039628" h="3129040">
                  <a:moveTo>
                    <a:pt x="0" y="0"/>
                  </a:moveTo>
                  <a:lnTo>
                    <a:pt x="5039628" y="0"/>
                  </a:lnTo>
                  <a:lnTo>
                    <a:pt x="5039628" y="3129040"/>
                  </a:lnTo>
                  <a:lnTo>
                    <a:pt x="0" y="3129040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39628" cy="3176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804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95493"/>
              </p:ext>
            </p:extLst>
          </p:nvPr>
        </p:nvGraphicFramePr>
        <p:xfrm>
          <a:off x="3730585" y="2678978"/>
          <a:ext cx="10584738" cy="5923839"/>
        </p:xfrm>
        <a:graphic>
          <a:graphicData uri="http://schemas.openxmlformats.org/drawingml/2006/table">
            <a:tbl>
              <a:tblPr/>
              <a:tblGrid>
                <a:gridCol w="1058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4613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Why are you going to college?</a:t>
                      </a:r>
                      <a:endParaRPr lang="en-US" sz="1100" dirty="0"/>
                    </a:p>
                    <a:p>
                      <a:pPr algn="ctr">
                        <a:lnSpc>
                          <a:spcPts val="4059"/>
                        </a:lnSpc>
                      </a:pPr>
                      <a:r>
                        <a:rPr lang="en-US" sz="28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What is your intended college major and career plan?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613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“Why Us” and “Why Major” Supplementals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613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Other forms of demonstrating interest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8545000" y="8788847"/>
            <a:ext cx="955908" cy="1327650"/>
          </a:xfrm>
          <a:custGeom>
            <a:avLst/>
            <a:gdLst/>
            <a:ahLst/>
            <a:cxnLst/>
            <a:rect l="l" t="t" r="r" b="b"/>
            <a:pathLst>
              <a:path w="955908" h="1327650">
                <a:moveTo>
                  <a:pt x="0" y="0"/>
                </a:moveTo>
                <a:lnTo>
                  <a:pt x="955907" y="0"/>
                </a:lnTo>
                <a:lnTo>
                  <a:pt x="955907" y="1327649"/>
                </a:lnTo>
                <a:lnTo>
                  <a:pt x="0" y="13276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606409" y="833625"/>
            <a:ext cx="1873325" cy="1658744"/>
          </a:xfrm>
          <a:custGeom>
            <a:avLst/>
            <a:gdLst/>
            <a:ahLst/>
            <a:cxnLst/>
            <a:rect l="l" t="t" r="r" b="b"/>
            <a:pathLst>
              <a:path w="1873325" h="1658744">
                <a:moveTo>
                  <a:pt x="0" y="0"/>
                </a:moveTo>
                <a:lnTo>
                  <a:pt x="1873325" y="0"/>
                </a:lnTo>
                <a:lnTo>
                  <a:pt x="1873325" y="1658744"/>
                </a:lnTo>
                <a:lnTo>
                  <a:pt x="0" y="16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49261" y="6724149"/>
            <a:ext cx="2454318" cy="1878669"/>
          </a:xfrm>
          <a:custGeom>
            <a:avLst/>
            <a:gdLst/>
            <a:ahLst/>
            <a:cxnLst/>
            <a:rect l="l" t="t" r="r" b="b"/>
            <a:pathLst>
              <a:path w="2454318" h="1878669">
                <a:moveTo>
                  <a:pt x="0" y="0"/>
                </a:moveTo>
                <a:lnTo>
                  <a:pt x="2454318" y="0"/>
                </a:lnTo>
                <a:lnTo>
                  <a:pt x="2454318" y="1878669"/>
                </a:lnTo>
                <a:lnTo>
                  <a:pt x="0" y="1878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453230" y="1631319"/>
            <a:ext cx="12682336" cy="86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6"/>
              </a:lnSpc>
              <a:spcBef>
                <a:spcPct val="0"/>
              </a:spcBef>
            </a:pPr>
            <a:r>
              <a:rPr lang="en-US" sz="4363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What You Want to Study, Why and Where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10341" y="63691"/>
            <a:ext cx="12225224" cy="125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36"/>
              </a:lnSpc>
              <a:spcBef>
                <a:spcPct val="0"/>
              </a:spcBef>
            </a:pPr>
            <a:r>
              <a:rPr lang="en-US" sz="6363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Holistic Admission Criteria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7281" y="0"/>
            <a:ext cx="3391709" cy="10287000"/>
            <a:chOff x="0" y="0"/>
            <a:chExt cx="8932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3290" cy="2709333"/>
            </a:xfrm>
            <a:custGeom>
              <a:avLst/>
              <a:gdLst/>
              <a:ahLst/>
              <a:cxnLst/>
              <a:rect l="l" t="t" r="r" b="b"/>
              <a:pathLst>
                <a:path w="893290" h="2709333">
                  <a:moveTo>
                    <a:pt x="0" y="0"/>
                  </a:moveTo>
                  <a:lnTo>
                    <a:pt x="893290" y="0"/>
                  </a:lnTo>
                  <a:lnTo>
                    <a:pt x="8932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93290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1867265" y="4193590"/>
            <a:ext cx="8386520" cy="1838150"/>
          </a:xfrm>
          <a:custGeom>
            <a:avLst/>
            <a:gdLst/>
            <a:ahLst/>
            <a:cxnLst/>
            <a:rect l="l" t="t" r="r" b="b"/>
            <a:pathLst>
              <a:path w="8386520" h="1838150">
                <a:moveTo>
                  <a:pt x="0" y="0"/>
                </a:moveTo>
                <a:lnTo>
                  <a:pt x="8386520" y="0"/>
                </a:lnTo>
                <a:lnTo>
                  <a:pt x="8386520" y="1838150"/>
                </a:lnTo>
                <a:lnTo>
                  <a:pt x="0" y="18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8523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406565" y="2123189"/>
          <a:ext cx="11214634" cy="7182735"/>
        </p:xfrm>
        <a:graphic>
          <a:graphicData uri="http://schemas.openxmlformats.org/drawingml/2006/table">
            <a:tbl>
              <a:tblPr/>
              <a:tblGrid>
                <a:gridCol w="1121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552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Begin early  to identify strengths and interests a</a:t>
                      </a:r>
                      <a:r>
                        <a:rPr lang="en-US" sz="19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nd how they tie to careers. Consider what your educational path should be to pursue that career. This can be specific or general.</a:t>
                      </a:r>
                      <a:r>
                        <a:rPr lang="en-US" sz="1999" b="1" dirty="0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 Tie in your academics and extracurricular activities.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527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Through supplemental essays, make a strong case </a:t>
                      </a:r>
                      <a:r>
                        <a:rPr lang="en-US" sz="1999" b="1" u="none" strike="noStrike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why you want to attend</a:t>
                      </a:r>
                      <a:r>
                        <a:rPr lang="en-US" sz="1999" b="1" u="none" strike="noStrike">
                          <a:solidFill>
                            <a:srgbClr val="000000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 </a:t>
                      </a:r>
                      <a:endParaRPr lang="en-US" sz="1100"/>
                    </a:p>
                    <a:p>
                      <a:pPr algn="ctr">
                        <a:lnSpc>
                          <a:spcPts val="2799"/>
                        </a:lnSpc>
                      </a:pPr>
                      <a:r>
                        <a:rPr lang="en-US" sz="19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and </a:t>
                      </a:r>
                      <a:r>
                        <a:rPr lang="en-US" sz="1999" b="1" u="none" strike="noStrike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why their school has the major you want.</a:t>
                      </a:r>
                      <a:r>
                        <a:rPr lang="en-US" sz="19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</a:p>
                    <a:p>
                      <a:pPr algn="ctr">
                        <a:lnSpc>
                          <a:spcPts val="2799"/>
                        </a:lnSpc>
                      </a:pPr>
                      <a:r>
                        <a:rPr lang="en-US" sz="19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This will be accomplished through in-depth research prior to writing the essay.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527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 large percentage of of students change their major and almost all adults change their career one or more times in their lives. </a:t>
                      </a:r>
                      <a:endParaRPr lang="en-US" sz="1100" dirty="0"/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1999" b="1" dirty="0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No one will hold you to the plan you make in high school. 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19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But colleges do like to see some consideration of this in the application.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154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u="none" strike="noStrike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Some schools track </a:t>
                      </a:r>
                      <a:r>
                        <a:rPr lang="en-US" sz="1999" b="1" u="none" strike="noStrike" dirty="0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demonstrated interest</a:t>
                      </a:r>
                      <a:r>
                        <a:rPr lang="en-US" sz="1999" u="none" strike="noStrike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to include attending presentations, getting on email list and clicking on emails, responding to inquiries from the school.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002137" y="933450"/>
            <a:ext cx="12591836" cy="74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0"/>
              </a:lnSpc>
              <a:spcBef>
                <a:spcPct val="0"/>
              </a:spcBef>
            </a:pPr>
            <a:r>
              <a:rPr lang="en-US" sz="4293" spc="55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Pathways toward fulfilling What, Why and Where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9972" y="809625"/>
            <a:ext cx="12363643" cy="97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4"/>
              </a:lnSpc>
            </a:pPr>
            <a:r>
              <a:rPr lang="en-US" sz="4960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Well-Rounded -&gt; Specialist -&gt; Interdisciplinary</a:t>
            </a:r>
          </a:p>
        </p:txBody>
      </p:sp>
      <p:sp>
        <p:nvSpPr>
          <p:cNvPr id="3" name="Freeform 3"/>
          <p:cNvSpPr/>
          <p:nvPr/>
        </p:nvSpPr>
        <p:spPr>
          <a:xfrm>
            <a:off x="-944438" y="-928302"/>
            <a:ext cx="2860913" cy="2850185"/>
          </a:xfrm>
          <a:custGeom>
            <a:avLst/>
            <a:gdLst/>
            <a:ahLst/>
            <a:cxnLst/>
            <a:rect l="l" t="t" r="r" b="b"/>
            <a:pathLst>
              <a:path w="2860913" h="2850185">
                <a:moveTo>
                  <a:pt x="0" y="0"/>
                </a:moveTo>
                <a:lnTo>
                  <a:pt x="2860913" y="0"/>
                </a:lnTo>
                <a:lnTo>
                  <a:pt x="2860913" y="2850185"/>
                </a:lnTo>
                <a:lnTo>
                  <a:pt x="0" y="285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" b="-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126038" y="8363254"/>
            <a:ext cx="3035383" cy="3024000"/>
          </a:xfrm>
          <a:custGeom>
            <a:avLst/>
            <a:gdLst/>
            <a:ahLst/>
            <a:cxnLst/>
            <a:rect l="l" t="t" r="r" b="b"/>
            <a:pathLst>
              <a:path w="3035383" h="3024000">
                <a:moveTo>
                  <a:pt x="0" y="0"/>
                </a:moveTo>
                <a:lnTo>
                  <a:pt x="3035383" y="0"/>
                </a:lnTo>
                <a:lnTo>
                  <a:pt x="3035383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0" b="-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97622" y="8343124"/>
            <a:ext cx="2326665" cy="1780956"/>
          </a:xfrm>
          <a:custGeom>
            <a:avLst/>
            <a:gdLst/>
            <a:ahLst/>
            <a:cxnLst/>
            <a:rect l="l" t="t" r="r" b="b"/>
            <a:pathLst>
              <a:path w="2326665" h="1780956">
                <a:moveTo>
                  <a:pt x="0" y="0"/>
                </a:moveTo>
                <a:lnTo>
                  <a:pt x="2326665" y="0"/>
                </a:lnTo>
                <a:lnTo>
                  <a:pt x="2326665" y="1780956"/>
                </a:lnTo>
                <a:lnTo>
                  <a:pt x="0" y="1780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23" b="-1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63614" y="236662"/>
            <a:ext cx="3008559" cy="2302915"/>
          </a:xfrm>
          <a:custGeom>
            <a:avLst/>
            <a:gdLst/>
            <a:ahLst/>
            <a:cxnLst/>
            <a:rect l="l" t="t" r="r" b="b"/>
            <a:pathLst>
              <a:path w="3008559" h="2302915">
                <a:moveTo>
                  <a:pt x="0" y="0"/>
                </a:moveTo>
                <a:lnTo>
                  <a:pt x="3008559" y="0"/>
                </a:lnTo>
                <a:lnTo>
                  <a:pt x="3008559" y="2302915"/>
                </a:lnTo>
                <a:lnTo>
                  <a:pt x="0" y="2302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" b="-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20106" y="2173557"/>
            <a:ext cx="716484" cy="732040"/>
          </a:xfrm>
          <a:custGeom>
            <a:avLst/>
            <a:gdLst/>
            <a:ahLst/>
            <a:cxnLst/>
            <a:rect l="l" t="t" r="r" b="b"/>
            <a:pathLst>
              <a:path w="716484" h="732040">
                <a:moveTo>
                  <a:pt x="0" y="0"/>
                </a:moveTo>
                <a:lnTo>
                  <a:pt x="716484" y="0"/>
                </a:lnTo>
                <a:lnTo>
                  <a:pt x="716484" y="732040"/>
                </a:lnTo>
                <a:lnTo>
                  <a:pt x="0" y="732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22" r="-4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35454" y="3924625"/>
            <a:ext cx="885787" cy="839283"/>
          </a:xfrm>
          <a:custGeom>
            <a:avLst/>
            <a:gdLst/>
            <a:ahLst/>
            <a:cxnLst/>
            <a:rect l="l" t="t" r="r" b="b"/>
            <a:pathLst>
              <a:path w="885787" h="839283">
                <a:moveTo>
                  <a:pt x="0" y="0"/>
                </a:moveTo>
                <a:lnTo>
                  <a:pt x="885788" y="0"/>
                </a:lnTo>
                <a:lnTo>
                  <a:pt x="885788" y="839283"/>
                </a:lnTo>
                <a:lnTo>
                  <a:pt x="0" y="839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500" b="-5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66027" y="6193627"/>
            <a:ext cx="970563" cy="1027051"/>
          </a:xfrm>
          <a:custGeom>
            <a:avLst/>
            <a:gdLst/>
            <a:ahLst/>
            <a:cxnLst/>
            <a:rect l="l" t="t" r="r" b="b"/>
            <a:pathLst>
              <a:path w="970563" h="1027051">
                <a:moveTo>
                  <a:pt x="0" y="0"/>
                </a:moveTo>
                <a:lnTo>
                  <a:pt x="970563" y="0"/>
                </a:lnTo>
                <a:lnTo>
                  <a:pt x="970563" y="1027051"/>
                </a:lnTo>
                <a:lnTo>
                  <a:pt x="0" y="10270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705893" y="2857972"/>
            <a:ext cx="11918379" cy="87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1"/>
              </a:lnSpc>
            </a:pPr>
            <a:r>
              <a:rPr lang="en-US" sz="2565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Be involved in everything. Pack your schedule with as many activities as you can in a variety of areas. Spread yourself thin.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05893" y="2116407"/>
            <a:ext cx="4417025" cy="570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8"/>
              </a:lnSpc>
            </a:pPr>
            <a:r>
              <a:rPr lang="en-US" sz="33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Old Approach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05893" y="4030270"/>
            <a:ext cx="4417025" cy="570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8"/>
              </a:lnSpc>
            </a:pPr>
            <a:r>
              <a:rPr lang="en-US" sz="33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New Approach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05893" y="4687708"/>
            <a:ext cx="15107245" cy="1384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3"/>
              </a:lnSpc>
            </a:pPr>
            <a:r>
              <a:rPr lang="en-US" sz="24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Identify interests and passions early and </a:t>
            </a:r>
            <a:r>
              <a:rPr lang="en-US" sz="2499" b="1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take advantage of opportunities</a:t>
            </a:r>
            <a:r>
              <a:rPr lang="en-US" sz="24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to explore them or create own opportunities.</a:t>
            </a:r>
          </a:p>
          <a:p>
            <a:pPr algn="l">
              <a:lnSpc>
                <a:spcPts val="3723"/>
              </a:lnSpc>
            </a:pPr>
            <a:r>
              <a:rPr lang="en-US" sz="24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Spend time with</a:t>
            </a:r>
            <a:r>
              <a:rPr lang="en-US" sz="2499" b="1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true interests</a:t>
            </a:r>
            <a:r>
              <a:rPr lang="en-US" sz="24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not to check a box for the sake of college applications.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05893" y="6487910"/>
            <a:ext cx="4417025" cy="570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8"/>
              </a:lnSpc>
            </a:pPr>
            <a:r>
              <a:rPr lang="en-US" sz="3399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Trending Approach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05893" y="7049228"/>
            <a:ext cx="14218935" cy="272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0"/>
              </a:lnSpc>
            </a:pPr>
            <a:r>
              <a:rPr lang="en-US" sz="2500" b="1" dirty="0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Combine two different areas of interest </a:t>
            </a:r>
            <a:r>
              <a:rPr lang="en-US" sz="2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</a:t>
            </a:r>
            <a:r>
              <a:rPr lang="en-US" sz="2500" b="1" dirty="0">
                <a:solidFill>
                  <a:srgbClr val="00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create unique educational path.</a:t>
            </a:r>
          </a:p>
          <a:p>
            <a:pPr algn="l">
              <a:lnSpc>
                <a:spcPts val="3381"/>
              </a:lnSpc>
            </a:pPr>
            <a:r>
              <a:rPr lang="en-US" sz="23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EX: Neuroscience and Art - Exploring how visual art therapy impacts brain function and mental health. 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History and Data Science - Analyzing historical trends through data visualization and statistical analysis.</a:t>
            </a:r>
          </a:p>
          <a:p>
            <a:pPr algn="l">
              <a:lnSpc>
                <a:spcPts val="3500"/>
              </a:lnSpc>
            </a:pPr>
            <a:endParaRPr lang="en-US" sz="23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7281" y="0"/>
            <a:ext cx="3088591" cy="10287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3422137" y="7105272"/>
            <a:ext cx="7450509" cy="7450509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706625" y="-4304799"/>
            <a:ext cx="7450509" cy="7450509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122022" y="2241459"/>
            <a:ext cx="13447745" cy="584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4"/>
              </a:lnSpc>
            </a:pPr>
            <a:r>
              <a:rPr lang="en-US" sz="3617" dirty="0">
                <a:solidFill>
                  <a:srgbClr val="010101"/>
                </a:solidFill>
                <a:latin typeface="Merriweather"/>
                <a:ea typeface="Merriweather"/>
                <a:cs typeface="Merriweather"/>
                <a:sym typeface="Merriweather"/>
              </a:rPr>
              <a:t>It is important to remember that each college has it’s own </a:t>
            </a:r>
            <a:r>
              <a:rPr lang="en-US" sz="3617" b="1" dirty="0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institutional priorities</a:t>
            </a:r>
            <a:r>
              <a:rPr lang="en-US" sz="3617" dirty="0">
                <a:solidFill>
                  <a:srgbClr val="010101"/>
                </a:solidFill>
                <a:latin typeface="Merriweather"/>
                <a:ea typeface="Merriweather"/>
                <a:cs typeface="Merriweather"/>
                <a:sym typeface="Merriweather"/>
              </a:rPr>
              <a:t> that drive their recruitment, and certain characteristics they seek in applicants that help </a:t>
            </a:r>
            <a:r>
              <a:rPr lang="en-US" sz="3617" b="1" dirty="0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shape a diverse class or fill a need. </a:t>
            </a:r>
          </a:p>
          <a:p>
            <a:pPr algn="ctr">
              <a:lnSpc>
                <a:spcPts val="5064"/>
              </a:lnSpc>
            </a:pPr>
            <a:endParaRPr lang="en-US" sz="3617" b="1" dirty="0">
              <a:solidFill>
                <a:srgbClr val="B73C3C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ctr">
              <a:lnSpc>
                <a:spcPts val="5064"/>
              </a:lnSpc>
            </a:pPr>
            <a:r>
              <a:rPr lang="en-US" sz="3617">
                <a:solidFill>
                  <a:srgbClr val="010101"/>
                </a:solidFill>
                <a:latin typeface="Merriweather"/>
                <a:ea typeface="Merriweather"/>
                <a:cs typeface="Merriweather"/>
                <a:sym typeface="Merriweather"/>
              </a:rPr>
              <a:t>These are out of our control, </a:t>
            </a:r>
            <a:r>
              <a:rPr lang="en-US" sz="3617" dirty="0">
                <a:solidFill>
                  <a:srgbClr val="010101"/>
                </a:solidFill>
                <a:latin typeface="Merriweather"/>
                <a:ea typeface="Merriweather"/>
                <a:cs typeface="Merriweather"/>
                <a:sym typeface="Merriweather"/>
              </a:rPr>
              <a:t>so we control what we can and know that there are many schools that will provide an excellent college experience.</a:t>
            </a:r>
          </a:p>
          <a:p>
            <a:pPr marL="0" lvl="0" indent="0" algn="ctr">
              <a:lnSpc>
                <a:spcPts val="5064"/>
              </a:lnSpc>
              <a:spcBef>
                <a:spcPct val="0"/>
              </a:spcBef>
            </a:pPr>
            <a:endParaRPr lang="en-US" sz="3617" dirty="0">
              <a:solidFill>
                <a:srgbClr val="01010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211310" y="217378"/>
            <a:ext cx="7315200" cy="1622644"/>
          </a:xfrm>
          <a:custGeom>
            <a:avLst/>
            <a:gdLst/>
            <a:ahLst/>
            <a:cxnLst/>
            <a:rect l="l" t="t" r="r" b="b"/>
            <a:pathLst>
              <a:path w="7315200" h="1622644">
                <a:moveTo>
                  <a:pt x="0" y="0"/>
                </a:moveTo>
                <a:lnTo>
                  <a:pt x="7315200" y="0"/>
                </a:lnTo>
                <a:lnTo>
                  <a:pt x="7315200" y="1622644"/>
                </a:lnTo>
                <a:lnTo>
                  <a:pt x="0" y="16226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972800" y="8139596"/>
            <a:ext cx="7315200" cy="1622644"/>
          </a:xfrm>
          <a:custGeom>
            <a:avLst/>
            <a:gdLst/>
            <a:ahLst/>
            <a:cxnLst/>
            <a:rect l="l" t="t" r="r" b="b"/>
            <a:pathLst>
              <a:path w="7315200" h="1622644">
                <a:moveTo>
                  <a:pt x="7315200" y="0"/>
                </a:moveTo>
                <a:lnTo>
                  <a:pt x="0" y="0"/>
                </a:lnTo>
                <a:lnTo>
                  <a:pt x="0" y="1622645"/>
                </a:lnTo>
                <a:lnTo>
                  <a:pt x="7315200" y="1622645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0418" y="-2441628"/>
            <a:ext cx="8690625" cy="6352057"/>
          </a:xfrm>
          <a:custGeom>
            <a:avLst/>
            <a:gdLst/>
            <a:ahLst/>
            <a:cxnLst/>
            <a:rect l="l" t="t" r="r" b="b"/>
            <a:pathLst>
              <a:path w="8690625" h="6352057">
                <a:moveTo>
                  <a:pt x="0" y="0"/>
                </a:moveTo>
                <a:lnTo>
                  <a:pt x="8690625" y="0"/>
                </a:lnTo>
                <a:lnTo>
                  <a:pt x="8690625" y="6352057"/>
                </a:lnTo>
                <a:lnTo>
                  <a:pt x="0" y="6352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962977" y="1855666"/>
            <a:ext cx="5062965" cy="5062965"/>
            <a:chOff x="0" y="0"/>
            <a:chExt cx="8916670" cy="8916670"/>
          </a:xfrm>
        </p:grpSpPr>
        <p:sp>
          <p:nvSpPr>
            <p:cNvPr id="4" name="Freeform 4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4"/>
              <a:stretch>
                <a:fillRect l="-12500" r="-125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5472712" y="8064712"/>
            <a:ext cx="1786588" cy="1676145"/>
          </a:xfrm>
          <a:custGeom>
            <a:avLst/>
            <a:gdLst/>
            <a:ahLst/>
            <a:cxnLst/>
            <a:rect l="l" t="t" r="r" b="b"/>
            <a:pathLst>
              <a:path w="1786588" h="1676145">
                <a:moveTo>
                  <a:pt x="0" y="0"/>
                </a:moveTo>
                <a:lnTo>
                  <a:pt x="1786588" y="0"/>
                </a:lnTo>
                <a:lnTo>
                  <a:pt x="1786588" y="1676145"/>
                </a:lnTo>
                <a:lnTo>
                  <a:pt x="0" y="16761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3733306" y="6547977"/>
            <a:ext cx="8690625" cy="6352057"/>
          </a:xfrm>
          <a:custGeom>
            <a:avLst/>
            <a:gdLst/>
            <a:ahLst/>
            <a:cxnLst/>
            <a:rect l="l" t="t" r="r" b="b"/>
            <a:pathLst>
              <a:path w="8690625" h="6352057">
                <a:moveTo>
                  <a:pt x="0" y="0"/>
                </a:moveTo>
                <a:lnTo>
                  <a:pt x="8690625" y="0"/>
                </a:lnTo>
                <a:lnTo>
                  <a:pt x="8690625" y="6352057"/>
                </a:lnTo>
                <a:lnTo>
                  <a:pt x="0" y="6352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704833" y="7883737"/>
            <a:ext cx="8556724" cy="81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  <a:spcBef>
                <a:spcPct val="0"/>
              </a:spcBef>
            </a:pPr>
            <a:r>
              <a:rPr lang="en-US" sz="4163" spc="520">
                <a:solidFill>
                  <a:srgbClr val="0709CC"/>
                </a:solidFill>
                <a:latin typeface="Dream Avenue"/>
                <a:ea typeface="Dream Avenue"/>
                <a:cs typeface="Dream Avenue"/>
                <a:sym typeface="Dream Avenue"/>
              </a:rPr>
              <a:t>www.vpcollegeconsulting.com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B40AE-1AC4-640A-2FFA-2CF71EDA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105D97-2096-D8B0-6F34-2E73D1D3F905}"/>
              </a:ext>
            </a:extLst>
          </p:cNvPr>
          <p:cNvGrpSpPr/>
          <p:nvPr/>
        </p:nvGrpSpPr>
        <p:grpSpPr>
          <a:xfrm>
            <a:off x="-5443" y="1199622"/>
            <a:ext cx="18288000" cy="12596922"/>
            <a:chOff x="0" y="-47625"/>
            <a:chExt cx="5039628" cy="317666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23122AC-B066-2EF5-5B31-5FCACAA6325F}"/>
                </a:ext>
              </a:extLst>
            </p:cNvPr>
            <p:cNvSpPr/>
            <p:nvPr/>
          </p:nvSpPr>
          <p:spPr>
            <a:xfrm>
              <a:off x="0" y="-35989"/>
              <a:ext cx="5039628" cy="3129040"/>
            </a:xfrm>
            <a:custGeom>
              <a:avLst/>
              <a:gdLst/>
              <a:ahLst/>
              <a:cxnLst/>
              <a:rect l="l" t="t" r="r" b="b"/>
              <a:pathLst>
                <a:path w="5039628" h="3129040">
                  <a:moveTo>
                    <a:pt x="0" y="0"/>
                  </a:moveTo>
                  <a:lnTo>
                    <a:pt x="5039628" y="0"/>
                  </a:lnTo>
                  <a:lnTo>
                    <a:pt x="5039628" y="3129040"/>
                  </a:lnTo>
                  <a:lnTo>
                    <a:pt x="0" y="3129040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CF65ABF-4F44-AB79-DC95-42C7816AF9DB}"/>
                </a:ext>
              </a:extLst>
            </p:cNvPr>
            <p:cNvSpPr txBox="1"/>
            <p:nvPr/>
          </p:nvSpPr>
          <p:spPr>
            <a:xfrm>
              <a:off x="0" y="-47625"/>
              <a:ext cx="5039628" cy="31766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8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E37F46E2-5B94-AC0F-9EA2-1FE7B9C8CC7B}"/>
              </a:ext>
            </a:extLst>
          </p:cNvPr>
          <p:cNvSpPr/>
          <p:nvPr/>
        </p:nvSpPr>
        <p:spPr>
          <a:xfrm>
            <a:off x="15598247" y="205260"/>
            <a:ext cx="1873325" cy="1658744"/>
          </a:xfrm>
          <a:custGeom>
            <a:avLst/>
            <a:gdLst/>
            <a:ahLst/>
            <a:cxnLst/>
            <a:rect l="l" t="t" r="r" b="b"/>
            <a:pathLst>
              <a:path w="1873325" h="1658744">
                <a:moveTo>
                  <a:pt x="0" y="0"/>
                </a:moveTo>
                <a:lnTo>
                  <a:pt x="1873325" y="0"/>
                </a:lnTo>
                <a:lnTo>
                  <a:pt x="1873325" y="1658744"/>
                </a:lnTo>
                <a:lnTo>
                  <a:pt x="0" y="16587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1B9A5D0-CDD5-FE7A-3B37-7393BA1C09F5}"/>
              </a:ext>
            </a:extLst>
          </p:cNvPr>
          <p:cNvSpPr txBox="1"/>
          <p:nvPr/>
        </p:nvSpPr>
        <p:spPr>
          <a:xfrm>
            <a:off x="2802832" y="2973083"/>
            <a:ext cx="12682336" cy="86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6"/>
              </a:lnSpc>
              <a:spcBef>
                <a:spcPct val="0"/>
              </a:spcBef>
            </a:pPr>
            <a:endParaRPr lang="en-US" sz="4363" dirty="0">
              <a:solidFill>
                <a:srgbClr val="000000"/>
              </a:solidFill>
              <a:latin typeface="Dream Avenue"/>
              <a:ea typeface="Dream Avenue"/>
              <a:cs typeface="Dream Avenue"/>
              <a:sym typeface="Dream Avenue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D13C616-21BA-36CE-84DA-4852D9FCDD45}"/>
              </a:ext>
            </a:extLst>
          </p:cNvPr>
          <p:cNvSpPr txBox="1"/>
          <p:nvPr/>
        </p:nvSpPr>
        <p:spPr>
          <a:xfrm>
            <a:off x="2808275" y="-53255"/>
            <a:ext cx="1222522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36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Selectivity Spectrum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96F1F-D479-F09A-8EAA-4A4C6CAE527B}"/>
              </a:ext>
            </a:extLst>
          </p:cNvPr>
          <p:cNvSpPr txBox="1"/>
          <p:nvPr/>
        </p:nvSpPr>
        <p:spPr>
          <a:xfrm>
            <a:off x="816428" y="1320453"/>
            <a:ext cx="15925800" cy="26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59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Merriweather"/>
                <a:sym typeface="Merriweather"/>
              </a:rPr>
              <a:t>There are over 4,000 four-year colleges in the US.</a:t>
            </a:r>
            <a:endParaRPr lang="en-US" sz="2400" dirty="0"/>
          </a:p>
          <a:p>
            <a:pPr algn="ctr">
              <a:lnSpc>
                <a:spcPts val="4059"/>
              </a:lnSpc>
            </a:pPr>
            <a:r>
              <a:rPr lang="en-US" sz="2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While the “top” 100 schools have low acceptance, the majority of colleges take most of their applicants.</a:t>
            </a:r>
          </a:p>
          <a:p>
            <a:pPr algn="ctr">
              <a:lnSpc>
                <a:spcPts val="4059"/>
              </a:lnSpc>
            </a:pPr>
            <a:endParaRPr lang="en-US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4059"/>
              </a:lnSpc>
            </a:pPr>
            <a:endParaRPr lang="en-US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4059"/>
              </a:lnSpc>
            </a:pPr>
            <a:endParaRPr lang="en-US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014C578-412A-786E-8752-C6C7143C2335}"/>
              </a:ext>
            </a:extLst>
          </p:cNvPr>
          <p:cNvSpPr/>
          <p:nvPr/>
        </p:nvSpPr>
        <p:spPr>
          <a:xfrm>
            <a:off x="-5443" y="10104707"/>
            <a:ext cx="2454318" cy="1878669"/>
          </a:xfrm>
          <a:custGeom>
            <a:avLst/>
            <a:gdLst/>
            <a:ahLst/>
            <a:cxnLst/>
            <a:rect l="l" t="t" r="r" b="b"/>
            <a:pathLst>
              <a:path w="2454318" h="1878669">
                <a:moveTo>
                  <a:pt x="0" y="0"/>
                </a:moveTo>
                <a:lnTo>
                  <a:pt x="2454318" y="0"/>
                </a:lnTo>
                <a:lnTo>
                  <a:pt x="2454318" y="1878669"/>
                </a:lnTo>
                <a:lnTo>
                  <a:pt x="0" y="1878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 descr="A graph of apps&#10;&#10;AI-generated content may be incorrect.">
            <a:extLst>
              <a:ext uri="{FF2B5EF4-FFF2-40B4-BE49-F238E27FC236}">
                <a16:creationId xmlns:a16="http://schemas.microsoft.com/office/drawing/2014/main" id="{304E08E0-2050-AB45-3D92-2FB7E67D6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11183"/>
            <a:ext cx="9560444" cy="6953167"/>
          </a:xfrm>
          <a:prstGeom prst="rect">
            <a:avLst/>
          </a:prstGeom>
        </p:spPr>
      </p:pic>
      <p:pic>
        <p:nvPicPr>
          <p:cNvPr id="30" name="Picture 29" descr="A blue circle with text and numbers&#10;&#10;AI-generated content may be incorrect.">
            <a:extLst>
              <a:ext uri="{FF2B5EF4-FFF2-40B4-BE49-F238E27FC236}">
                <a16:creationId xmlns:a16="http://schemas.microsoft.com/office/drawing/2014/main" id="{F2479E1D-1FF8-70F5-26FC-374B908F0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885" y="4140987"/>
            <a:ext cx="5843015" cy="52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7281" y="0"/>
            <a:ext cx="3088591" cy="10287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2060410" y="4207228"/>
            <a:ext cx="8543440" cy="1872544"/>
          </a:xfrm>
          <a:custGeom>
            <a:avLst/>
            <a:gdLst/>
            <a:ahLst/>
            <a:cxnLst/>
            <a:rect l="l" t="t" r="r" b="b"/>
            <a:pathLst>
              <a:path w="8543440" h="1872544">
                <a:moveTo>
                  <a:pt x="0" y="0"/>
                </a:moveTo>
                <a:lnTo>
                  <a:pt x="8543440" y="0"/>
                </a:lnTo>
                <a:lnTo>
                  <a:pt x="8543440" y="1872544"/>
                </a:lnTo>
                <a:lnTo>
                  <a:pt x="0" y="187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85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722166" y="5143500"/>
            <a:ext cx="7886682" cy="722946"/>
          </a:xfrm>
          <a:custGeom>
            <a:avLst/>
            <a:gdLst/>
            <a:ahLst/>
            <a:cxnLst/>
            <a:rect l="l" t="t" r="r" b="b"/>
            <a:pathLst>
              <a:path w="7886682" h="722946">
                <a:moveTo>
                  <a:pt x="0" y="0"/>
                </a:moveTo>
                <a:lnTo>
                  <a:pt x="7886682" y="0"/>
                </a:lnTo>
                <a:lnTo>
                  <a:pt x="7886682" y="722946"/>
                </a:lnTo>
                <a:lnTo>
                  <a:pt x="0" y="722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6477" y="2858302"/>
            <a:ext cx="13757219" cy="6016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2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4436"/>
              </a:lnSpc>
              <a:spcBef>
                <a:spcPct val="0"/>
              </a:spcBef>
            </a:pPr>
            <a:r>
              <a:rPr lang="en-US" sz="3360" spc="292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No part of a college application—not the resume, the transcript, recommendations, the personal statement, nor the supplemental essays—exists in a vacuum. </a:t>
            </a:r>
          </a:p>
          <a:p>
            <a:pPr algn="ctr">
              <a:lnSpc>
                <a:spcPts val="4832"/>
              </a:lnSpc>
              <a:spcBef>
                <a:spcPct val="0"/>
              </a:spcBef>
            </a:pPr>
            <a:endParaRPr lang="en-US" sz="3360" spc="292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4832"/>
              </a:lnSpc>
              <a:spcBef>
                <a:spcPct val="0"/>
              </a:spcBef>
            </a:pPr>
            <a:endParaRPr lang="en-US" sz="3360" spc="292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4356"/>
              </a:lnSpc>
              <a:spcBef>
                <a:spcPct val="0"/>
              </a:spcBef>
            </a:pPr>
            <a:r>
              <a:rPr lang="en-US" sz="3300" spc="287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Everything in the applicant’s file, down to email correspondences with the admissions office, is taken together.</a:t>
            </a:r>
          </a:p>
          <a:p>
            <a:pPr algn="ctr">
              <a:lnSpc>
                <a:spcPts val="4356"/>
              </a:lnSpc>
              <a:spcBef>
                <a:spcPct val="0"/>
              </a:spcBef>
            </a:pPr>
            <a:endParaRPr lang="en-US" sz="3300" spc="287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4356"/>
              </a:lnSpc>
              <a:spcBef>
                <a:spcPct val="0"/>
              </a:spcBef>
            </a:pPr>
            <a:endParaRPr lang="en-US" sz="3300" spc="287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78548" y="1645689"/>
            <a:ext cx="14472402" cy="97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0"/>
              </a:lnSpc>
              <a:spcBef>
                <a:spcPct val="0"/>
              </a:spcBef>
            </a:pPr>
            <a:r>
              <a:rPr lang="en-US" sz="5693" spc="74" dirty="0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The Power of a Cohesive College Application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1024" y="-953444"/>
            <a:ext cx="2860913" cy="2850185"/>
          </a:xfrm>
          <a:custGeom>
            <a:avLst/>
            <a:gdLst/>
            <a:ahLst/>
            <a:cxnLst/>
            <a:rect l="l" t="t" r="r" b="b"/>
            <a:pathLst>
              <a:path w="2860913" h="2850185">
                <a:moveTo>
                  <a:pt x="0" y="0"/>
                </a:moveTo>
                <a:lnTo>
                  <a:pt x="2860913" y="0"/>
                </a:lnTo>
                <a:lnTo>
                  <a:pt x="2860913" y="2850185"/>
                </a:lnTo>
                <a:lnTo>
                  <a:pt x="0" y="285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46422" y="8476926"/>
            <a:ext cx="3035383" cy="3024000"/>
          </a:xfrm>
          <a:custGeom>
            <a:avLst/>
            <a:gdLst/>
            <a:ahLst/>
            <a:cxnLst/>
            <a:rect l="l" t="t" r="r" b="b"/>
            <a:pathLst>
              <a:path w="3035383" h="3024000">
                <a:moveTo>
                  <a:pt x="0" y="0"/>
                </a:moveTo>
                <a:lnTo>
                  <a:pt x="3035383" y="0"/>
                </a:lnTo>
                <a:lnTo>
                  <a:pt x="3035383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9687" y="8110257"/>
            <a:ext cx="2454318" cy="1878669"/>
          </a:xfrm>
          <a:custGeom>
            <a:avLst/>
            <a:gdLst/>
            <a:ahLst/>
            <a:cxnLst/>
            <a:rect l="l" t="t" r="r" b="b"/>
            <a:pathLst>
              <a:path w="2454318" h="1878669">
                <a:moveTo>
                  <a:pt x="0" y="0"/>
                </a:moveTo>
                <a:lnTo>
                  <a:pt x="2454318" y="0"/>
                </a:lnTo>
                <a:lnTo>
                  <a:pt x="2454318" y="1878669"/>
                </a:lnTo>
                <a:lnTo>
                  <a:pt x="0" y="18786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53031" y="249557"/>
            <a:ext cx="2986782" cy="2286246"/>
          </a:xfrm>
          <a:custGeom>
            <a:avLst/>
            <a:gdLst/>
            <a:ahLst/>
            <a:cxnLst/>
            <a:rect l="l" t="t" r="r" b="b"/>
            <a:pathLst>
              <a:path w="2986782" h="2286246">
                <a:moveTo>
                  <a:pt x="0" y="0"/>
                </a:moveTo>
                <a:lnTo>
                  <a:pt x="2986782" y="0"/>
                </a:lnTo>
                <a:lnTo>
                  <a:pt x="2986782" y="2286245"/>
                </a:lnTo>
                <a:lnTo>
                  <a:pt x="0" y="2286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89013" y="687273"/>
            <a:ext cx="13419397" cy="364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2"/>
              </a:lnSpc>
              <a:spcBef>
                <a:spcPct val="0"/>
              </a:spcBef>
            </a:pPr>
            <a:r>
              <a:rPr lang="en-US" sz="3660" spc="318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Admissions officers are trained to look for coexistence and synergy to </a:t>
            </a:r>
            <a:r>
              <a:rPr lang="en-US" sz="3660" b="1" spc="318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tie elements together</a:t>
            </a:r>
            <a:r>
              <a:rPr lang="en-US" sz="3660" spc="318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into a coherent and nuanced </a:t>
            </a:r>
            <a:r>
              <a:rPr lang="en-US" sz="3660" b="1" spc="318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picture of who you, the applicant,</a:t>
            </a:r>
            <a:r>
              <a:rPr lang="en-US" sz="3660" spc="318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are.</a:t>
            </a:r>
          </a:p>
          <a:p>
            <a:pPr algn="ctr">
              <a:lnSpc>
                <a:spcPts val="4832"/>
              </a:lnSpc>
              <a:spcBef>
                <a:spcPct val="0"/>
              </a:spcBef>
            </a:pPr>
            <a:endParaRPr lang="en-US" sz="3660" spc="318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4832"/>
              </a:lnSpc>
              <a:spcBef>
                <a:spcPct val="0"/>
              </a:spcBef>
            </a:pPr>
            <a:endParaRPr lang="en-US" sz="3660" spc="318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79176" y="7052616"/>
            <a:ext cx="14552516" cy="1815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2"/>
              </a:lnSpc>
              <a:spcBef>
                <a:spcPct val="0"/>
              </a:spcBef>
            </a:pPr>
            <a:r>
              <a:rPr lang="en-US" sz="3660" spc="318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For an admissions officer who only has 7.5 minutes to review your file, it helps them easily </a:t>
            </a:r>
            <a:r>
              <a:rPr lang="en-US" sz="3660" b="1" spc="318" dirty="0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tell your story</a:t>
            </a:r>
            <a:r>
              <a:rPr lang="en-US" sz="3660" spc="318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to an admissions committee to advocate for you.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64720" y="4059686"/>
            <a:ext cx="15358560" cy="303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2"/>
              </a:lnSpc>
              <a:spcBef>
                <a:spcPct val="0"/>
              </a:spcBef>
            </a:pPr>
            <a:r>
              <a:rPr lang="en-US" sz="3660" spc="318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It all works together, telling a common, </a:t>
            </a:r>
            <a:r>
              <a:rPr lang="en-US" sz="3660" b="1" spc="318" dirty="0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cohesive story. The result? You transform </a:t>
            </a:r>
            <a:r>
              <a:rPr lang="en-US" sz="3660" spc="318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from just another sheet of paper into a </a:t>
            </a:r>
            <a:r>
              <a:rPr lang="en-US" sz="3660" b="1" spc="318" dirty="0">
                <a:solidFill>
                  <a:srgbClr val="B73C3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real human being.</a:t>
            </a:r>
          </a:p>
          <a:p>
            <a:pPr algn="ctr">
              <a:lnSpc>
                <a:spcPts val="4832"/>
              </a:lnSpc>
              <a:spcBef>
                <a:spcPct val="0"/>
              </a:spcBef>
            </a:pPr>
            <a:endParaRPr lang="en-US" sz="3660" b="1" spc="318" dirty="0">
              <a:solidFill>
                <a:srgbClr val="B73C3C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ctr">
              <a:lnSpc>
                <a:spcPts val="4832"/>
              </a:lnSpc>
              <a:spcBef>
                <a:spcPct val="0"/>
              </a:spcBef>
            </a:pPr>
            <a:endParaRPr lang="en-US" sz="3660" b="1" spc="318" dirty="0">
              <a:solidFill>
                <a:srgbClr val="B73C3C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841112" y="3436751"/>
            <a:ext cx="7315200" cy="670560"/>
          </a:xfrm>
          <a:custGeom>
            <a:avLst/>
            <a:gdLst/>
            <a:ahLst/>
            <a:cxnLst/>
            <a:rect l="l" t="t" r="r" b="b"/>
            <a:pathLst>
              <a:path w="7315200" h="670560">
                <a:moveTo>
                  <a:pt x="0" y="0"/>
                </a:moveTo>
                <a:lnTo>
                  <a:pt x="7315200" y="0"/>
                </a:lnTo>
                <a:lnTo>
                  <a:pt x="7315200" y="670560"/>
                </a:lnTo>
                <a:lnTo>
                  <a:pt x="0" y="670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841112" y="5961236"/>
            <a:ext cx="7315200" cy="670560"/>
          </a:xfrm>
          <a:custGeom>
            <a:avLst/>
            <a:gdLst/>
            <a:ahLst/>
            <a:cxnLst/>
            <a:rect l="l" t="t" r="r" b="b"/>
            <a:pathLst>
              <a:path w="7315200" h="670560">
                <a:moveTo>
                  <a:pt x="0" y="0"/>
                </a:moveTo>
                <a:lnTo>
                  <a:pt x="7315200" y="0"/>
                </a:lnTo>
                <a:lnTo>
                  <a:pt x="7315200" y="670560"/>
                </a:lnTo>
                <a:lnTo>
                  <a:pt x="0" y="670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1923" y="969222"/>
            <a:ext cx="16501785" cy="9317778"/>
            <a:chOff x="0" y="0"/>
            <a:chExt cx="4346149" cy="2454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6149" cy="2454065"/>
            </a:xfrm>
            <a:custGeom>
              <a:avLst/>
              <a:gdLst/>
              <a:ahLst/>
              <a:cxnLst/>
              <a:rect l="l" t="t" r="r" b="b"/>
              <a:pathLst>
                <a:path w="4346149" h="2454065">
                  <a:moveTo>
                    <a:pt x="0" y="0"/>
                  </a:moveTo>
                  <a:lnTo>
                    <a:pt x="4346149" y="0"/>
                  </a:lnTo>
                  <a:lnTo>
                    <a:pt x="4346149" y="2454065"/>
                  </a:lnTo>
                  <a:lnTo>
                    <a:pt x="0" y="24540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346149" cy="2520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29" y="2922927"/>
            <a:ext cx="5044652" cy="50446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351" y="2866284"/>
            <a:ext cx="5044652" cy="504465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82466" y="4981996"/>
            <a:ext cx="2786980" cy="71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28"/>
              </a:lnSpc>
              <a:spcBef>
                <a:spcPct val="0"/>
              </a:spcBef>
            </a:pPr>
            <a:r>
              <a:rPr lang="en-US" sz="4163">
                <a:solidFill>
                  <a:srgbClr val="01010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50807" y="1375189"/>
            <a:ext cx="13441738" cy="1175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44"/>
              </a:lnSpc>
              <a:spcBef>
                <a:spcPct val="0"/>
              </a:spcBef>
            </a:pPr>
            <a:r>
              <a:rPr lang="en-US" sz="6063" dirty="0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Three Main Categories of Evaluation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4002" y="2907304"/>
            <a:ext cx="4862782" cy="4862782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flipH="1">
            <a:off x="14849789" y="7679806"/>
            <a:ext cx="1932463" cy="1711108"/>
          </a:xfrm>
          <a:custGeom>
            <a:avLst/>
            <a:gdLst/>
            <a:ahLst/>
            <a:cxnLst/>
            <a:rect l="l" t="t" r="r" b="b"/>
            <a:pathLst>
              <a:path w="1932463" h="1711108">
                <a:moveTo>
                  <a:pt x="1932463" y="0"/>
                </a:moveTo>
                <a:lnTo>
                  <a:pt x="0" y="0"/>
                </a:lnTo>
                <a:lnTo>
                  <a:pt x="0" y="1711108"/>
                </a:lnTo>
                <a:lnTo>
                  <a:pt x="1932463" y="1711108"/>
                </a:lnTo>
                <a:lnTo>
                  <a:pt x="193246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26061" y="757186"/>
            <a:ext cx="1942641" cy="1720120"/>
          </a:xfrm>
          <a:custGeom>
            <a:avLst/>
            <a:gdLst/>
            <a:ahLst/>
            <a:cxnLst/>
            <a:rect l="l" t="t" r="r" b="b"/>
            <a:pathLst>
              <a:path w="1942641" h="1720120">
                <a:moveTo>
                  <a:pt x="0" y="0"/>
                </a:moveTo>
                <a:lnTo>
                  <a:pt x="1942641" y="0"/>
                </a:lnTo>
                <a:lnTo>
                  <a:pt x="1942641" y="1720120"/>
                </a:lnTo>
                <a:lnTo>
                  <a:pt x="0" y="172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160733" y="4277836"/>
            <a:ext cx="3421887" cy="2069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Character 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 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Contribution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22018" y="3932659"/>
            <a:ext cx="2806750" cy="209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What</a:t>
            </a:r>
          </a:p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Why</a:t>
            </a:r>
          </a:p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and Where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089339"/>
            <a:ext cx="18288000" cy="11939675"/>
            <a:chOff x="0" y="0"/>
            <a:chExt cx="5039628" cy="30164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9628" cy="3016432"/>
            </a:xfrm>
            <a:custGeom>
              <a:avLst/>
              <a:gdLst/>
              <a:ahLst/>
              <a:cxnLst/>
              <a:rect l="l" t="t" r="r" b="b"/>
              <a:pathLst>
                <a:path w="5039628" h="3016432">
                  <a:moveTo>
                    <a:pt x="0" y="0"/>
                  </a:moveTo>
                  <a:lnTo>
                    <a:pt x="5039628" y="0"/>
                  </a:lnTo>
                  <a:lnTo>
                    <a:pt x="5039628" y="3016432"/>
                  </a:lnTo>
                  <a:lnTo>
                    <a:pt x="0" y="3016432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39628" cy="30640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804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77684"/>
              </p:ext>
            </p:extLst>
          </p:nvPr>
        </p:nvGraphicFramePr>
        <p:xfrm>
          <a:off x="6134650" y="3437275"/>
          <a:ext cx="4792685" cy="5074541"/>
        </p:xfrm>
        <a:graphic>
          <a:graphicData uri="http://schemas.openxmlformats.org/drawingml/2006/table">
            <a:tbl>
              <a:tblPr/>
              <a:tblGrid>
                <a:gridCol w="479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8013"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Strong GPA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493"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 u="none" strike="noStrike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Strength of curriculum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913"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ACT or SAT score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8077200" y="8792154"/>
            <a:ext cx="1212611" cy="1684182"/>
          </a:xfrm>
          <a:custGeom>
            <a:avLst/>
            <a:gdLst/>
            <a:ahLst/>
            <a:cxnLst/>
            <a:rect l="l" t="t" r="r" b="b"/>
            <a:pathLst>
              <a:path w="1212611" h="1684182">
                <a:moveTo>
                  <a:pt x="0" y="0"/>
                </a:moveTo>
                <a:lnTo>
                  <a:pt x="1212611" y="0"/>
                </a:lnTo>
                <a:lnTo>
                  <a:pt x="1212611" y="1684182"/>
                </a:lnTo>
                <a:lnTo>
                  <a:pt x="0" y="1684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93282" y="54910"/>
            <a:ext cx="2641470" cy="2641470"/>
          </a:xfrm>
          <a:custGeom>
            <a:avLst/>
            <a:gdLst/>
            <a:ahLst/>
            <a:cxnLst/>
            <a:rect l="l" t="t" r="r" b="b"/>
            <a:pathLst>
              <a:path w="2641470" h="2641470">
                <a:moveTo>
                  <a:pt x="0" y="0"/>
                </a:moveTo>
                <a:lnTo>
                  <a:pt x="2641470" y="0"/>
                </a:lnTo>
                <a:lnTo>
                  <a:pt x="2641470" y="2641471"/>
                </a:lnTo>
                <a:lnTo>
                  <a:pt x="0" y="2641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929588" y="352911"/>
            <a:ext cx="12006634" cy="126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00"/>
              </a:lnSpc>
              <a:spcBef>
                <a:spcPct val="0"/>
              </a:spcBef>
            </a:pPr>
            <a:r>
              <a:rPr lang="en-US" sz="6463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Holistic Admission Criteria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1426" y="2227823"/>
            <a:ext cx="4379134" cy="98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4"/>
              </a:lnSpc>
              <a:spcBef>
                <a:spcPct val="0"/>
              </a:spcBef>
            </a:pPr>
            <a:r>
              <a:rPr lang="en-US" sz="5717">
                <a:solidFill>
                  <a:srgbClr val="010101"/>
                </a:solidFill>
                <a:latin typeface="Dream Avenue"/>
                <a:ea typeface="Dream Avenue"/>
                <a:cs typeface="Dream Avenue"/>
                <a:sym typeface="Dream Avenue"/>
              </a:rPr>
              <a:t>Academic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7281" y="0"/>
            <a:ext cx="3278040" cy="10287000"/>
            <a:chOff x="0" y="0"/>
            <a:chExt cx="86335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3352" cy="2709333"/>
            </a:xfrm>
            <a:custGeom>
              <a:avLst/>
              <a:gdLst/>
              <a:ahLst/>
              <a:cxnLst/>
              <a:rect l="l" t="t" r="r" b="b"/>
              <a:pathLst>
                <a:path w="863352" h="2709333">
                  <a:moveTo>
                    <a:pt x="0" y="0"/>
                  </a:moveTo>
                  <a:lnTo>
                    <a:pt x="863352" y="0"/>
                  </a:lnTo>
                  <a:lnTo>
                    <a:pt x="8633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6335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2076258" y="4203755"/>
            <a:ext cx="8575136" cy="1879491"/>
          </a:xfrm>
          <a:custGeom>
            <a:avLst/>
            <a:gdLst/>
            <a:ahLst/>
            <a:cxnLst/>
            <a:rect l="l" t="t" r="r" b="b"/>
            <a:pathLst>
              <a:path w="8575136" h="1879491">
                <a:moveTo>
                  <a:pt x="0" y="0"/>
                </a:moveTo>
                <a:lnTo>
                  <a:pt x="8575136" y="0"/>
                </a:lnTo>
                <a:lnTo>
                  <a:pt x="8575136" y="1879490"/>
                </a:lnTo>
                <a:lnTo>
                  <a:pt x="0" y="1879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8523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21460"/>
              </p:ext>
            </p:extLst>
          </p:nvPr>
        </p:nvGraphicFramePr>
        <p:xfrm>
          <a:off x="5305219" y="2004212"/>
          <a:ext cx="8591667" cy="7278448"/>
        </p:xfrm>
        <a:graphic>
          <a:graphicData uri="http://schemas.openxmlformats.org/drawingml/2006/table">
            <a:tbl>
              <a:tblPr/>
              <a:tblGrid>
                <a:gridCol w="859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575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Honors and AP</a:t>
                      </a:r>
                      <a:r>
                        <a:rPr lang="en-US" sz="2399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in areas of interest/strength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610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399" u="none" strike="noStrike" dirty="0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Ideally A’s with some B’s</a:t>
                      </a:r>
                      <a:endParaRPr lang="en-US" sz="1100" dirty="0"/>
                    </a:p>
                    <a:p>
                      <a:pPr algn="ctr">
                        <a:lnSpc>
                          <a:spcPts val="2879"/>
                        </a:lnSpc>
                      </a:pPr>
                      <a:r>
                        <a:rPr lang="en-US" sz="2399" u="none" strike="noStrike" dirty="0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Less selective schools will </a:t>
                      </a:r>
                    </a:p>
                    <a:p>
                      <a:pPr algn="ctr">
                        <a:lnSpc>
                          <a:spcPts val="2879"/>
                        </a:lnSpc>
                      </a:pPr>
                      <a:r>
                        <a:rPr lang="en-US" sz="2399" u="none" strike="noStrike" dirty="0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accept lower grades</a:t>
                      </a:r>
                    </a:p>
                    <a:p>
                      <a:pPr algn="ctr">
                        <a:lnSpc>
                          <a:spcPts val="2879"/>
                        </a:lnSpc>
                      </a:pPr>
                      <a:r>
                        <a:rPr lang="en-US" sz="2399" b="1" dirty="0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Consistency or Improvement</a:t>
                      </a:r>
                      <a:r>
                        <a:rPr lang="en-US" sz="2399" dirty="0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with grades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160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399" b="1" u="none" strike="noStrike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Intentionality</a:t>
                      </a:r>
                      <a:r>
                        <a:rPr lang="en-US" sz="2399" u="none" strike="noStrike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with core subjects </a:t>
                      </a:r>
                      <a:endParaRPr lang="en-US" sz="1100"/>
                    </a:p>
                    <a:p>
                      <a:pPr algn="ctr">
                        <a:lnSpc>
                          <a:spcPts val="2879"/>
                        </a:lnSpc>
                      </a:pPr>
                      <a:r>
                        <a:rPr lang="en-US" sz="2399" u="none" strike="noStrike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(ie. if you’re strength is STEM, taking strong math and science throughout HS) 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103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399" b="1" u="none" strike="noStrike" dirty="0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Consistency and Intentionality with Electives</a:t>
                      </a:r>
                      <a:r>
                        <a:rPr lang="en-US" sz="2399" u="none" strike="noStrike" dirty="0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endParaRPr lang="en-US" sz="1100" dirty="0"/>
                    </a:p>
                    <a:p>
                      <a:pPr algn="ctr">
                        <a:lnSpc>
                          <a:spcPts val="2879"/>
                        </a:lnSpc>
                      </a:pPr>
                      <a:r>
                        <a:rPr lang="en-US" sz="2399" u="none" strike="noStrike" dirty="0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(</a:t>
                      </a:r>
                      <a:r>
                        <a:rPr lang="en-US" sz="2399" u="none" strike="noStrike" dirty="0" err="1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ie</a:t>
                      </a:r>
                      <a:r>
                        <a:rPr lang="en-US" sz="2399" u="none" strike="noStrike" dirty="0">
                          <a:solidFill>
                            <a:srgbClr val="231F2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. taking Debate all the way through HS; taking Business classes if pursuing a Business major)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3541338" y="534763"/>
            <a:ext cx="12675840" cy="144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260" spc="370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Pathways toward fulfilling Academic Criteria</a:t>
            </a:r>
          </a:p>
          <a:p>
            <a:pPr algn="ctr">
              <a:lnSpc>
                <a:spcPts val="2852"/>
              </a:lnSpc>
              <a:spcBef>
                <a:spcPct val="0"/>
              </a:spcBef>
            </a:pPr>
            <a:r>
              <a:rPr lang="en-US" sz="2160" spc="187">
                <a:solidFill>
                  <a:srgbClr val="000000"/>
                </a:solidFill>
                <a:latin typeface="TAN Pearl"/>
                <a:ea typeface="TAN Pearl"/>
                <a:cs typeface="TAN Pearl"/>
                <a:sym typeface="TAN Pearl"/>
              </a:rPr>
              <a:t>The more selective the school, the more these will be considered</a:t>
            </a:r>
          </a:p>
          <a:p>
            <a:pPr algn="ctr">
              <a:lnSpc>
                <a:spcPts val="2852"/>
              </a:lnSpc>
              <a:spcBef>
                <a:spcPct val="0"/>
              </a:spcBef>
            </a:pPr>
            <a:endParaRPr lang="en-US" sz="2160" spc="187">
              <a:solidFill>
                <a:srgbClr val="000000"/>
              </a:solidFill>
              <a:latin typeface="TAN Pearl"/>
              <a:ea typeface="TAN Pearl"/>
              <a:cs typeface="TAN Pearl"/>
              <a:sym typeface="TAN Pear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711323"/>
            <a:ext cx="18288000" cy="12126718"/>
            <a:chOff x="0" y="0"/>
            <a:chExt cx="5039628" cy="3063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9628" cy="3063686"/>
            </a:xfrm>
            <a:custGeom>
              <a:avLst/>
              <a:gdLst/>
              <a:ahLst/>
              <a:cxnLst/>
              <a:rect l="l" t="t" r="r" b="b"/>
              <a:pathLst>
                <a:path w="5039628" h="3063686">
                  <a:moveTo>
                    <a:pt x="0" y="0"/>
                  </a:moveTo>
                  <a:lnTo>
                    <a:pt x="5039628" y="0"/>
                  </a:lnTo>
                  <a:lnTo>
                    <a:pt x="5039628" y="3063686"/>
                  </a:lnTo>
                  <a:lnTo>
                    <a:pt x="0" y="3063686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39628" cy="31113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8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571718">
            <a:off x="-2175741" y="8229600"/>
            <a:ext cx="3992153" cy="4114800"/>
          </a:xfrm>
          <a:custGeom>
            <a:avLst/>
            <a:gdLst/>
            <a:ahLst/>
            <a:cxnLst/>
            <a:rect l="l" t="t" r="r" b="b"/>
            <a:pathLst>
              <a:path w="3992153" h="4114800">
                <a:moveTo>
                  <a:pt x="0" y="0"/>
                </a:moveTo>
                <a:lnTo>
                  <a:pt x="3992154" y="0"/>
                </a:lnTo>
                <a:lnTo>
                  <a:pt x="39921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82964" y="3709513"/>
            <a:ext cx="12225224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Character and Contribution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1941024"/>
            <a:ext cx="18288000" cy="11438193"/>
            <a:chOff x="0" y="0"/>
            <a:chExt cx="5039628" cy="28897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39628" cy="2889738"/>
            </a:xfrm>
            <a:custGeom>
              <a:avLst/>
              <a:gdLst/>
              <a:ahLst/>
              <a:cxnLst/>
              <a:rect l="l" t="t" r="r" b="b"/>
              <a:pathLst>
                <a:path w="5039628" h="2889738">
                  <a:moveTo>
                    <a:pt x="0" y="0"/>
                  </a:moveTo>
                  <a:lnTo>
                    <a:pt x="5039628" y="0"/>
                  </a:lnTo>
                  <a:lnTo>
                    <a:pt x="5039628" y="2889738"/>
                  </a:lnTo>
                  <a:lnTo>
                    <a:pt x="0" y="2889738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039628" cy="293736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804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3721171" y="3633547"/>
          <a:ext cx="10454952" cy="4290849"/>
        </p:xfrm>
        <a:graphic>
          <a:graphicData uri="http://schemas.openxmlformats.org/drawingml/2006/table">
            <a:tbl>
              <a:tblPr/>
              <a:tblGrid>
                <a:gridCol w="10454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0283"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Extracurricular Activities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283"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Essays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0283">
                <a:tc>
                  <a:txBody>
                    <a:bodyPr/>
                    <a:lstStyle/>
                    <a:p>
                      <a:pPr algn="ctr">
                        <a:lnSpc>
                          <a:spcPts val="6019"/>
                        </a:lnSpc>
                        <a:defRPr/>
                      </a:pPr>
                      <a:r>
                        <a:rPr lang="en-US" sz="42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Letters of Recommendation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8471916" y="8165544"/>
            <a:ext cx="1344168" cy="1866900"/>
          </a:xfrm>
          <a:custGeom>
            <a:avLst/>
            <a:gdLst/>
            <a:ahLst/>
            <a:cxnLst/>
            <a:rect l="l" t="t" r="r" b="b"/>
            <a:pathLst>
              <a:path w="1344168" h="1866900">
                <a:moveTo>
                  <a:pt x="0" y="0"/>
                </a:moveTo>
                <a:lnTo>
                  <a:pt x="1344168" y="0"/>
                </a:lnTo>
                <a:lnTo>
                  <a:pt x="1344168" y="1866900"/>
                </a:lnTo>
                <a:lnTo>
                  <a:pt x="0" y="1866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30382" y="538614"/>
            <a:ext cx="2490789" cy="2560624"/>
          </a:xfrm>
          <a:custGeom>
            <a:avLst/>
            <a:gdLst/>
            <a:ahLst/>
            <a:cxnLst/>
            <a:rect l="l" t="t" r="r" b="b"/>
            <a:pathLst>
              <a:path w="2490789" h="2560624">
                <a:moveTo>
                  <a:pt x="0" y="0"/>
                </a:moveTo>
                <a:lnTo>
                  <a:pt x="2490789" y="0"/>
                </a:lnTo>
                <a:lnTo>
                  <a:pt x="2490789" y="2560624"/>
                </a:lnTo>
                <a:lnTo>
                  <a:pt x="0" y="25606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031388" y="252864"/>
            <a:ext cx="12225224" cy="125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36"/>
              </a:lnSpc>
              <a:spcBef>
                <a:spcPct val="0"/>
              </a:spcBef>
            </a:pPr>
            <a:r>
              <a:rPr lang="en-US" sz="6363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Holistic Admission Criteria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57070" y="2356018"/>
            <a:ext cx="918315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Character and Contribution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77281" y="0"/>
            <a:ext cx="3088591" cy="10287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D3C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2306748" y="4207228"/>
            <a:ext cx="8543440" cy="1872544"/>
          </a:xfrm>
          <a:custGeom>
            <a:avLst/>
            <a:gdLst/>
            <a:ahLst/>
            <a:cxnLst/>
            <a:rect l="l" t="t" r="r" b="b"/>
            <a:pathLst>
              <a:path w="8543440" h="1872544">
                <a:moveTo>
                  <a:pt x="0" y="0"/>
                </a:moveTo>
                <a:lnTo>
                  <a:pt x="8543440" y="0"/>
                </a:lnTo>
                <a:lnTo>
                  <a:pt x="8543440" y="1872544"/>
                </a:lnTo>
                <a:lnTo>
                  <a:pt x="0" y="187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8523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47579"/>
              </p:ext>
            </p:extLst>
          </p:nvPr>
        </p:nvGraphicFramePr>
        <p:xfrm>
          <a:off x="3829257" y="1790700"/>
          <a:ext cx="12462009" cy="7188245"/>
        </p:xfrm>
        <a:graphic>
          <a:graphicData uri="http://schemas.openxmlformats.org/drawingml/2006/table">
            <a:tbl>
              <a:tblPr/>
              <a:tblGrid>
                <a:gridCol w="12462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2178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Through ECs and essays, </a:t>
                      </a:r>
                      <a:r>
                        <a:rPr lang="en-US" sz="2399" b="1" dirty="0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demonstrate traits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such as the following:</a:t>
                      </a:r>
                      <a:endParaRPr lang="en-US" sz="1100" dirty="0"/>
                    </a:p>
                    <a:p>
                      <a:pPr algn="ctr">
                        <a:lnSpc>
                          <a:spcPts val="2939"/>
                        </a:lnSpc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Grit/Drive/Determination | Intellectual Curiosity | Initiative/Self-Advocacy</a:t>
                      </a:r>
                    </a:p>
                    <a:p>
                      <a:pPr algn="ctr">
                        <a:lnSpc>
                          <a:spcPts val="2939"/>
                        </a:lnSpc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Leadership/Collaboration | Empathy/Social Consciousness | Enthusiasm</a:t>
                      </a:r>
                      <a:r>
                        <a:rPr lang="en-US" sz="2099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/Positivity Contribution 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| Diversity of Experience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689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399" b="1" u="none" strike="noStrike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ECs should demonstrate areas of interest/passion </a:t>
                      </a:r>
                      <a:endParaRPr lang="en-US" sz="1100"/>
                    </a:p>
                    <a:p>
                      <a:pPr algn="ctr">
                        <a:lnSpc>
                          <a:spcPts val="2879"/>
                        </a:lnSpc>
                      </a:pPr>
                      <a:r>
                        <a:rPr lang="en-US" sz="23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through opportunities taken or created. 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689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P</a:t>
                      </a:r>
                      <a:r>
                        <a:rPr lang="en-US" sz="2399" b="1" u="none" strike="noStrike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ersonal statement</a:t>
                      </a:r>
                      <a:r>
                        <a:rPr lang="en-US" sz="2399" u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will provide information not found elsewhere on the application and should highlight character traits.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689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 dirty="0">
                          <a:solidFill>
                            <a:srgbClr val="B73C3C"/>
                          </a:solidFill>
                          <a:latin typeface="Merriweather Bold"/>
                          <a:ea typeface="Merriweather Bold"/>
                          <a:cs typeface="Merriweather Bold"/>
                          <a:sym typeface="Merriweather Bold"/>
                        </a:rPr>
                        <a:t>Letters of recommendation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should corroborate the character traits </a:t>
                      </a:r>
                      <a:endParaRPr lang="en-US" sz="1100" dirty="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demonstrated through the application.</a:t>
                      </a:r>
                    </a:p>
                  </a:txBody>
                  <a:tcPr marL="190500" marR="190500" marT="190500" marB="190500" anchor="ctr">
                    <a:lnL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sng" algn="ctr">
                      <a:solidFill>
                        <a:srgbClr val="B7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3945188" y="871780"/>
            <a:ext cx="12230146" cy="672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51"/>
              </a:lnSpc>
              <a:spcBef>
                <a:spcPct val="0"/>
              </a:spcBef>
            </a:pPr>
            <a:r>
              <a:rPr lang="en-US" sz="3893" spc="50" dirty="0">
                <a:solidFill>
                  <a:srgbClr val="000000"/>
                </a:solidFill>
                <a:latin typeface="Dream Avenue"/>
                <a:ea typeface="Dream Avenue"/>
                <a:cs typeface="Dream Avenue"/>
                <a:sym typeface="Dream Avenue"/>
              </a:rPr>
              <a:t>Pathways toward fulfilling Character and Contribution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798</Words>
  <Application>Microsoft Macintosh PowerPoint</Application>
  <PresentationFormat>Custom</PresentationFormat>
  <Paragraphs>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TAN Pearl</vt:lpstr>
      <vt:lpstr>Aptos</vt:lpstr>
      <vt:lpstr>Dream Avenue</vt:lpstr>
      <vt:lpstr>Arial</vt:lpstr>
      <vt:lpstr>Merriweather Bold</vt:lpstr>
      <vt:lpstr>Calibri</vt:lpstr>
      <vt:lpstr>Merriweather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HOLISTIC COLLEGE ADMISSIONS</dc:title>
  <cp:lastModifiedBy>Petersen, Victoria V.</cp:lastModifiedBy>
  <cp:revision>10</cp:revision>
  <dcterms:created xsi:type="dcterms:W3CDTF">2006-08-16T00:00:00Z</dcterms:created>
  <dcterms:modified xsi:type="dcterms:W3CDTF">2025-03-19T20:37:08Z</dcterms:modified>
  <dc:identifier>DAGV0KDwxJk</dc:identifier>
</cp:coreProperties>
</file>